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60" r:id="rId15"/>
    <p:sldId id="261" r:id="rId16"/>
    <p:sldId id="259" r:id="rId17"/>
    <p:sldId id="256" r:id="rId18"/>
    <p:sldId id="257" r:id="rId19"/>
    <p:sldId id="258" r:id="rId20"/>
    <p:sldId id="276" r:id="rId21"/>
    <p:sldId id="277" r:id="rId22"/>
    <p:sldId id="282" r:id="rId23"/>
    <p:sldId id="275" r:id="rId24"/>
    <p:sldId id="278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FF6B2-A7B3-4CE5-B035-23CF2952779C}" v="1" dt="2023-06-06T07:05:39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nash Vishala Nagaraja" userId="a49d0b59-1445-4f1a-a656-8a5acca6c3bc" providerId="ADAL" clId="{17AFF6B2-A7B3-4CE5-B035-23CF2952779C}"/>
    <pc:docChg chg="undo custSel modSld">
      <pc:chgData name="Avinash Vishala Nagaraja" userId="a49d0b59-1445-4f1a-a656-8a5acca6c3bc" providerId="ADAL" clId="{17AFF6B2-A7B3-4CE5-B035-23CF2952779C}" dt="2023-06-06T07:07:04.235" v="7" actId="478"/>
      <pc:docMkLst>
        <pc:docMk/>
      </pc:docMkLst>
      <pc:sldChg chg="addSp delSp mod">
        <pc:chgData name="Avinash Vishala Nagaraja" userId="a49d0b59-1445-4f1a-a656-8a5acca6c3bc" providerId="ADAL" clId="{17AFF6B2-A7B3-4CE5-B035-23CF2952779C}" dt="2023-06-06T07:07:04.235" v="7" actId="478"/>
        <pc:sldMkLst>
          <pc:docMk/>
          <pc:sldMk cId="2072887729" sldId="281"/>
        </pc:sldMkLst>
        <pc:spChg chg="del">
          <ac:chgData name="Avinash Vishala Nagaraja" userId="a49d0b59-1445-4f1a-a656-8a5acca6c3bc" providerId="ADAL" clId="{17AFF6B2-A7B3-4CE5-B035-23CF2952779C}" dt="2023-06-06T07:06:59.019" v="3" actId="478"/>
          <ac:spMkLst>
            <pc:docMk/>
            <pc:sldMk cId="2072887729" sldId="281"/>
            <ac:spMk id="21" creationId="{01EEF750-DE07-C55E-2BEC-8B3C0DE358C6}"/>
          </ac:spMkLst>
        </pc:spChg>
        <pc:spChg chg="del">
          <ac:chgData name="Avinash Vishala Nagaraja" userId="a49d0b59-1445-4f1a-a656-8a5acca6c3bc" providerId="ADAL" clId="{17AFF6B2-A7B3-4CE5-B035-23CF2952779C}" dt="2023-06-06T07:06:53.421" v="0" actId="478"/>
          <ac:spMkLst>
            <pc:docMk/>
            <pc:sldMk cId="2072887729" sldId="281"/>
            <ac:spMk id="24" creationId="{2C0549B9-461F-91E2-3885-2E96FEE776F7}"/>
          </ac:spMkLst>
        </pc:spChg>
        <pc:spChg chg="del">
          <ac:chgData name="Avinash Vishala Nagaraja" userId="a49d0b59-1445-4f1a-a656-8a5acca6c3bc" providerId="ADAL" clId="{17AFF6B2-A7B3-4CE5-B035-23CF2952779C}" dt="2023-06-06T07:07:00.330" v="4" actId="478"/>
          <ac:spMkLst>
            <pc:docMk/>
            <pc:sldMk cId="2072887729" sldId="281"/>
            <ac:spMk id="26" creationId="{5D357B3A-9F07-DE35-5069-A408AF558728}"/>
          </ac:spMkLst>
        </pc:spChg>
        <pc:spChg chg="del">
          <ac:chgData name="Avinash Vishala Nagaraja" userId="a49d0b59-1445-4f1a-a656-8a5acca6c3bc" providerId="ADAL" clId="{17AFF6B2-A7B3-4CE5-B035-23CF2952779C}" dt="2023-06-06T07:06:53.421" v="0" actId="478"/>
          <ac:spMkLst>
            <pc:docMk/>
            <pc:sldMk cId="2072887729" sldId="281"/>
            <ac:spMk id="29" creationId="{09CE72F0-6797-323E-EBE2-92BC15635A60}"/>
          </ac:spMkLst>
        </pc:spChg>
        <pc:spChg chg="del">
          <ac:chgData name="Avinash Vishala Nagaraja" userId="a49d0b59-1445-4f1a-a656-8a5acca6c3bc" providerId="ADAL" clId="{17AFF6B2-A7B3-4CE5-B035-23CF2952779C}" dt="2023-06-06T07:07:02.172" v="5" actId="478"/>
          <ac:spMkLst>
            <pc:docMk/>
            <pc:sldMk cId="2072887729" sldId="281"/>
            <ac:spMk id="31" creationId="{261DA8FA-CD0D-7347-43D3-8A33596C86CC}"/>
          </ac:spMkLst>
        </pc:spChg>
        <pc:spChg chg="del">
          <ac:chgData name="Avinash Vishala Nagaraja" userId="a49d0b59-1445-4f1a-a656-8a5acca6c3bc" providerId="ADAL" clId="{17AFF6B2-A7B3-4CE5-B035-23CF2952779C}" dt="2023-06-06T07:07:03.156" v="6" actId="478"/>
          <ac:spMkLst>
            <pc:docMk/>
            <pc:sldMk cId="2072887729" sldId="281"/>
            <ac:spMk id="32" creationId="{88BF32E9-1E67-4583-8132-C8B6251BB8A8}"/>
          </ac:spMkLst>
        </pc:spChg>
        <pc:spChg chg="del">
          <ac:chgData name="Avinash Vishala Nagaraja" userId="a49d0b59-1445-4f1a-a656-8a5acca6c3bc" providerId="ADAL" clId="{17AFF6B2-A7B3-4CE5-B035-23CF2952779C}" dt="2023-06-06T07:07:04.235" v="7" actId="478"/>
          <ac:spMkLst>
            <pc:docMk/>
            <pc:sldMk cId="2072887729" sldId="281"/>
            <ac:spMk id="33" creationId="{8BC72436-E770-CE42-C15F-BC6E97526EC7}"/>
          </ac:spMkLst>
        </pc:spChg>
        <pc:picChg chg="add del">
          <ac:chgData name="Avinash Vishala Nagaraja" userId="a49d0b59-1445-4f1a-a656-8a5acca6c3bc" providerId="ADAL" clId="{17AFF6B2-A7B3-4CE5-B035-23CF2952779C}" dt="2023-06-06T07:06:56.499" v="2" actId="478"/>
          <ac:picMkLst>
            <pc:docMk/>
            <pc:sldMk cId="2072887729" sldId="281"/>
            <ac:picMk id="5" creationId="{DDD56422-B5A0-6962-571A-985DFA8D14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30AE-272F-42E5-9305-1D43525F5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C786B-2417-4323-9530-E481A21D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AEA7-AB83-40F7-AAF1-838A876F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4430F-7EC2-40B8-8350-19835AF1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EAA-0FCB-477C-ADC5-58991117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1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8AA1-96A1-40F1-BFD6-A74C0F34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7887A-EB3F-4CF0-90ED-4B6312E2E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6D8F-97BA-43A5-93A0-82034399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0A1BC-632F-448B-9BB0-D4A76A10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41FD-7C44-421F-8D73-18C47F91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C27F1-9810-4C1F-B423-BB46923F6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1C888-7F20-4FE3-8AEA-323A38DA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E82B6-108C-4FFA-A034-73DE3D1B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AFE60-4CDF-438A-B1AA-0F43AB6F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67F03-CB88-4AE0-B0DE-89578A71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3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EF02-60AE-430E-8048-6FC7ACDC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78F7-9AF8-4956-9431-EEC715F74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98A86-ECA9-4256-98FF-E4958D75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7A654-1B0C-4010-B0D8-64628A2D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E1C5-915A-4297-9AB0-220F40FB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6956-A93B-4FB7-9A61-2DAB8F00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4B711-1A96-4E45-9564-BB81254B4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F9558-BD48-4F58-BAD9-9FF45C87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FBBC0-0C04-414A-86E9-1F9A619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4935-36A4-43FA-A7AF-C3C281AD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EFFA-65C5-4D35-AE60-1F05F899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7112-4FFA-4347-8219-29C145357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FC348-FEC9-483A-9521-3D344F34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21DF4-9CD8-4D6C-A919-0F9505B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C39F0-EA66-4880-9E13-5E8AD56D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227C-0B27-4163-B2BC-AA3780EC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5D76-B16B-4F44-97BB-9345702B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7D9-E1C9-46F3-A7E6-B58EEFDA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11C3F-5E12-4269-905A-6A8F2F38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F6273-8050-4701-90F3-0EB5EDD55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545F4-8B32-4931-8889-F8851C8F9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C16E6-2FE9-4E4C-82DA-A0034AE5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BE735-AAF4-4E06-8F41-2FEEA3A5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3ED59-1D93-420E-8CD6-42AF2184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8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559A-D432-452A-B881-A4656429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D592A-8FF3-4A12-9ECB-96EDF8A98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13E93-C410-42CE-BC5F-D6060A27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F5FD5-543B-4840-9FA1-021B0B3F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702A3-BBD3-4299-9D6A-42299E7A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CDB18-EC6C-4EC2-B56E-F0915DCE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F7F14-840A-4757-B637-62BD40F3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4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01CE-1FBA-4373-A581-7422D349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2659E-35DB-4DAA-AF44-D80B480C3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8125F-840F-4986-A4A4-20B087B78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A6908-CD4D-4711-A05E-DF1D0D9D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CBB29-FAB8-48A0-9AAC-497C39F1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6F4CF-B4C9-48E0-9A95-E6D9BECC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B56-7ECA-43AC-BBAB-6152C214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AF769-3323-4A9E-9643-C9BEF9A5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29145-052D-47A8-AAE5-2B002261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6688-B011-433B-AD18-B44DFBA9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8B4DD-CD91-495F-B869-98F8A50B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47B3-FDEB-4A3E-AD53-7FEB3AF2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AE59E-98F6-42A1-8902-B022779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2CB52-8B29-4732-AB02-6331EC292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31EA-F9E8-444B-ACA5-CE9BB5226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56F24-3C35-42E9-8A41-7C639CF7A9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BB2A9-2EE2-447A-804E-B583C580C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4E39-FA22-4F3E-8C27-7D8B12B84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09739-9427-4667-8E5B-8AA4B2A06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tudio.google.com/u/0/reporting/fdacb994-b07f-4260-bb9c-d9ca98ee05f3/page/tEnnC" TargetMode="External"/><Relationship Id="rId13" Type="http://schemas.openxmlformats.org/officeDocument/2006/relationships/hyperlink" Target="https://datastudio.google.com/reporting/31890819-11c3-4bad-9143-5cda323a16de" TargetMode="External"/><Relationship Id="rId3" Type="http://schemas.openxmlformats.org/officeDocument/2006/relationships/hyperlink" Target="https://ubuffalo-my.sharepoint.com/:w:/g/personal/raviumes_buffalo_edu/ETHlwQstJ9JEqz0Q6g0-BRcBFIe2NhKWeAO1FaZWJLgHpg?e=OEzZdw" TargetMode="External"/><Relationship Id="rId7" Type="http://schemas.openxmlformats.org/officeDocument/2006/relationships/hyperlink" Target="https://datastudio.google.com/u/0/reporting/0a3d05a5-00a6-41e9-998c-26866cc10798/page/tEnnC" TargetMode="External"/><Relationship Id="rId12" Type="http://schemas.openxmlformats.org/officeDocument/2006/relationships/hyperlink" Target="https://datastudio.google.com/u/0/reporting/086f7d6e-cbb6-412e-bf5b-5dc972f223f9/page/tEnnC" TargetMode="External"/><Relationship Id="rId17" Type="http://schemas.openxmlformats.org/officeDocument/2006/relationships/image" Target="../media/image32.emf"/><Relationship Id="rId2" Type="http://schemas.openxmlformats.org/officeDocument/2006/relationships/hyperlink" Target="https://www.kaggle.com/datasets/rajanand/crime-in-india" TargetMode="Externa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studio.google.com/u/0/reporting/cf9f7cdc-6314-43bc-8afe-2b2e374d8b40/page/tEnnC" TargetMode="External"/><Relationship Id="rId11" Type="http://schemas.openxmlformats.org/officeDocument/2006/relationships/hyperlink" Target="https://datastudio.google.com/u/0/reporting/221b4b4f-1ed8-4ca9-b993-6efbebda7264/page/tEnnC" TargetMode="External"/><Relationship Id="rId5" Type="http://schemas.openxmlformats.org/officeDocument/2006/relationships/hyperlink" Target="https://datastudio.google.com/reporting/abef2665-5d97-49b3-a649-8856cb9cf3ab" TargetMode="External"/><Relationship Id="rId15" Type="http://schemas.openxmlformats.org/officeDocument/2006/relationships/hyperlink" Target="https://datastudio.google.com/reporting/40c5e75a-8abf-4b82-999d-0e9f3695b990" TargetMode="External"/><Relationship Id="rId10" Type="http://schemas.openxmlformats.org/officeDocument/2006/relationships/hyperlink" Target="https://datastudio.google.com/u/0/reporting/699a830a-462e-4d4e-aa0d-62343496cc8b/page/tEnnC" TargetMode="External"/><Relationship Id="rId4" Type="http://schemas.openxmlformats.org/officeDocument/2006/relationships/hyperlink" Target="https://datastudio.google.com/reporting/8a1c965b-a2e0-42cc-b6b8-727eb2f8b6f7/page/tEnnC" TargetMode="External"/><Relationship Id="rId9" Type="http://schemas.openxmlformats.org/officeDocument/2006/relationships/hyperlink" Target="https://datastudio.google.com/u/0/reporting/17d22257-edc7-4c7a-80e8-21630341d422/page/tEnnC" TargetMode="External"/><Relationship Id="rId14" Type="http://schemas.openxmlformats.org/officeDocument/2006/relationships/hyperlink" Target="https://datastudio.google.com/u/0/reporting/dcbbebb2-b6a3-404d-984f-1d36f0860ddb/page/tEnn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81E7A293-2AC0-331F-FF98-7DEEAFE9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r="48607" b="-1"/>
          <a:stretch/>
        </p:blipFill>
        <p:spPr>
          <a:xfrm>
            <a:off x="20" y="10"/>
            <a:ext cx="4654276" cy="685799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DD56422-B5A0-6962-571A-985DFA8D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60F06C-7C39-53E4-15ED-0CBCBEE07456}"/>
              </a:ext>
            </a:extLst>
          </p:cNvPr>
          <p:cNvSpPr txBox="1"/>
          <p:nvPr/>
        </p:nvSpPr>
        <p:spPr>
          <a:xfrm>
            <a:off x="4723871" y="2027000"/>
            <a:ext cx="9352723" cy="861774"/>
          </a:xfrm>
          <a:prstGeom prst="rect">
            <a:avLst/>
          </a:prstGeom>
          <a:noFill/>
          <a:effectLst>
            <a:glow rad="127000">
              <a:schemeClr val="accent1">
                <a:alpha val="9300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blurRad="38100" stA="29000" endPos="610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  <a:bevelB w="63500"/>
          </a:sp3d>
        </p:spPr>
        <p:txBody>
          <a:bodyPr wrap="square" rtlCol="0">
            <a:spAutoFit/>
          </a:bodyPr>
          <a:lstStyle/>
          <a:p>
            <a:r>
              <a:rPr lang="en-US" sz="5000" b="1" i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chemeClr val="accent2"/>
                  </a:outerShdw>
                </a:effectLst>
              </a:rPr>
              <a:t>CRIMES IN INDIA</a:t>
            </a:r>
          </a:p>
        </p:txBody>
      </p:sp>
    </p:spTree>
    <p:extLst>
      <p:ext uri="{BB962C8B-B14F-4D97-AF65-F5344CB8AC3E}">
        <p14:creationId xmlns:p14="http://schemas.microsoft.com/office/powerpoint/2010/main" val="207288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Rape">
            <a:extLst>
              <a:ext uri="{FF2B5EF4-FFF2-40B4-BE49-F238E27FC236}">
                <a16:creationId xmlns:a16="http://schemas.microsoft.com/office/drawing/2014/main" id="{505C8E14-96C9-4506-A76E-278AB527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98" y="643467"/>
            <a:ext cx="673240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7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7BE88-4529-4E3C-BAAC-58DDA823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511"/>
            <a:ext cx="4918229" cy="3209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40D76-A178-47E2-B88C-E36D555A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67" y="1399092"/>
            <a:ext cx="6124278" cy="387360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4F7B4C-8D8C-4725-A894-E7583E38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735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Aharoni" panose="020B0604020202020204" pitchFamily="2" charset="-79"/>
                <a:cs typeface="Aharoni" panose="020B0604020202020204" pitchFamily="2" charset="-79"/>
              </a:rPr>
              <a:t>Victims Age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DA750-1641-4EA4-A88B-13AD62613C69}"/>
              </a:ext>
            </a:extLst>
          </p:cNvPr>
          <p:cNvSpPr txBox="1"/>
          <p:nvPr/>
        </p:nvSpPr>
        <p:spPr>
          <a:xfrm>
            <a:off x="435006" y="5564740"/>
            <a:ext cx="4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Across States</a:t>
            </a:r>
          </a:p>
        </p:txBody>
      </p:sp>
    </p:spTree>
    <p:extLst>
      <p:ext uri="{BB962C8B-B14F-4D97-AF65-F5344CB8AC3E}">
        <p14:creationId xmlns:p14="http://schemas.microsoft.com/office/powerpoint/2010/main" val="175447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8EBC1-8A5D-4F1D-80FD-1F15D804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917"/>
            <a:ext cx="4648200" cy="3253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F40BD-1E37-4E21-BD3B-BDB219CF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40" y="1143000"/>
            <a:ext cx="7611160" cy="4572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CE3518-BCDC-415F-886C-1CC2EA73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Aharoni" panose="02010803020104030203" pitchFamily="2" charset="-79"/>
                <a:cs typeface="Aharoni" panose="02010803020104030203" pitchFamily="2" charset="-79"/>
              </a:rPr>
              <a:t>Relation To Victim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3EF9B-6765-4F72-8568-366D231FC0BB}"/>
              </a:ext>
            </a:extLst>
          </p:cNvPr>
          <p:cNvSpPr txBox="1"/>
          <p:nvPr/>
        </p:nvSpPr>
        <p:spPr>
          <a:xfrm>
            <a:off x="435006" y="5564740"/>
            <a:ext cx="4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Across States</a:t>
            </a:r>
          </a:p>
        </p:txBody>
      </p:sp>
    </p:spTree>
    <p:extLst>
      <p:ext uri="{BB962C8B-B14F-4D97-AF65-F5344CB8AC3E}">
        <p14:creationId xmlns:p14="http://schemas.microsoft.com/office/powerpoint/2010/main" val="65566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des on papers">
            <a:extLst>
              <a:ext uri="{FF2B5EF4-FFF2-40B4-BE49-F238E27FC236}">
                <a16:creationId xmlns:a16="http://schemas.microsoft.com/office/drawing/2014/main" id="{6EF04489-6DFA-636C-F7C2-F099A4611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5318A-5595-458F-BEFF-1064E344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Crime by Juveniles Statistics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73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_J_Rate">
            <a:extLst>
              <a:ext uri="{FF2B5EF4-FFF2-40B4-BE49-F238E27FC236}">
                <a16:creationId xmlns:a16="http://schemas.microsoft.com/office/drawing/2014/main" id="{A624EA0F-3143-4BDD-BBA7-5BAAF482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7EE2-C62C-4F80-B6BD-9347FA35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6" y="1286934"/>
            <a:ext cx="9226850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4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EB5F2-237C-49D2-8835-62883645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53" y="2516215"/>
            <a:ext cx="6534040" cy="1698848"/>
          </a:xfrm>
          <a:prstGeom prst="rect">
            <a:avLst/>
          </a:prstGeom>
        </p:spPr>
      </p:pic>
      <p:cxnSp>
        <p:nvCxnSpPr>
          <p:cNvPr id="34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AA7B63-E9A7-42AE-9919-197BF646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3945646"/>
            <a:ext cx="3279025" cy="1508351"/>
          </a:xfrm>
          <a:prstGeom prst="rect">
            <a:avLst/>
          </a:prstGeom>
        </p:spPr>
      </p:pic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554A5C-9BD3-4835-8937-29D51AF6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27" y="1762039"/>
            <a:ext cx="3279026" cy="150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6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C11752-2857-4FF8-B076-2069F2A8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90" y="1405078"/>
            <a:ext cx="4015428" cy="3804617"/>
          </a:xfrm>
          <a:prstGeom prst="rect">
            <a:avLst/>
          </a:prstGeom>
        </p:spPr>
      </p:pic>
      <p:cxnSp>
        <p:nvCxnSpPr>
          <p:cNvPr id="35" name="Straight Connector 24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9DE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EF2A3A-AFAB-43C8-AF7D-48150D66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5" y="1987420"/>
            <a:ext cx="7006597" cy="2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79C66-68D0-4719-B7F3-9A4230BE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29621"/>
            <a:ext cx="5294716" cy="19987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CDFB4E-3E40-4EC7-8A07-9872B0A8C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158891"/>
            <a:ext cx="5294715" cy="45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4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58EFA-985B-4665-80F9-9BCA3AE1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1429512"/>
            <a:ext cx="4308141" cy="41142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EFACC-6708-42A5-83D9-AC541D32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369894"/>
            <a:ext cx="4644528" cy="19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4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F1D3D-959C-49BF-A656-ED5AD6AE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6" y="643467"/>
            <a:ext cx="700762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A3A21-71AB-4B66-ABEA-FC392F7E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Murder Statistics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E29A2-886E-490F-831A-996DC248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84" y="643467"/>
            <a:ext cx="696383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87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C2217-28EB-4796-A87B-9AF06124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47" y="0"/>
            <a:ext cx="106791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602B-C8AE-4343-A51C-15A44C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26" y="620673"/>
            <a:ext cx="3893753" cy="30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5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8E56F-E4AC-409E-9CDF-FEC33413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79497"/>
            <a:ext cx="10905066" cy="269900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79C1E-5F89-492B-8934-45E980F6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1994903"/>
            <a:ext cx="4616434" cy="268907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92A954-E498-4F78-8678-650B68B2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433756"/>
            <a:ext cx="4644528" cy="18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9335E2-2365-4625-B79E-53E9525F550A}"/>
              </a:ext>
            </a:extLst>
          </p:cNvPr>
          <p:cNvSpPr txBox="1"/>
          <p:nvPr/>
        </p:nvSpPr>
        <p:spPr>
          <a:xfrm>
            <a:off x="83976" y="1311878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DataSet</a:t>
            </a:r>
            <a:br>
              <a:rPr lang="en-US" b="1" dirty="0"/>
            </a:br>
            <a:r>
              <a:rPr lang="en-US" sz="1400" dirty="0"/>
              <a:t>Crime in India : </a:t>
            </a:r>
            <a:r>
              <a:rPr lang="en-US" sz="1400" dirty="0">
                <a:hlinkClick r:id="rId2"/>
              </a:rPr>
              <a:t>https://www.kaggle.com/datasets/rajanand/crime-in-india</a:t>
            </a: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Query : </a:t>
            </a:r>
            <a:r>
              <a:rPr lang="en-US" sz="1400" dirty="0">
                <a:hlinkClick r:id="rId3"/>
              </a:rPr>
              <a:t>https://ubuffalo-my.sharepoint.com/:w:/g/personal/raviumes_buffalo_edu/ETHlwQstJ9JEqz0Q6g0-BRcBFIe2NhKWeAO1FaZWJLgHpg?e=OEzZdw</a:t>
            </a:r>
            <a:endParaRPr lang="en-US" sz="1400" dirty="0"/>
          </a:p>
          <a:p>
            <a:endParaRPr lang="en-US" sz="1400" dirty="0"/>
          </a:p>
          <a:p>
            <a:r>
              <a:rPr lang="en-US" sz="1600" b="1" dirty="0"/>
              <a:t>Rape Statistics</a:t>
            </a:r>
          </a:p>
          <a:p>
            <a:r>
              <a:rPr lang="en-US" sz="1400" dirty="0"/>
              <a:t>Top 5 States Age Distribution : </a:t>
            </a:r>
            <a:r>
              <a:rPr lang="en-US" sz="1400" dirty="0">
                <a:hlinkClick r:id="rId4"/>
              </a:rPr>
              <a:t>Rape Analytics › Top5States_Age Distribution (google.com)</a:t>
            </a:r>
            <a:endParaRPr lang="en-US" sz="1400" dirty="0"/>
          </a:p>
          <a:p>
            <a:r>
              <a:rPr lang="en-US" sz="1400" dirty="0"/>
              <a:t>Relationship to Rape Victims : </a:t>
            </a:r>
            <a:r>
              <a:rPr lang="en-US" sz="1400" dirty="0">
                <a:hlinkClick r:id="rId5"/>
              </a:rPr>
              <a:t>https://datastudio.google.com/reporting/abef2665-5d97-49b3-a649-8856cb9cf3ab</a:t>
            </a:r>
            <a:endParaRPr lang="en-US" sz="1400" dirty="0"/>
          </a:p>
          <a:p>
            <a:r>
              <a:rPr lang="en-US" sz="1600" b="1" dirty="0"/>
              <a:t>Juvenile Statistics Graph : </a:t>
            </a:r>
          </a:p>
          <a:p>
            <a:r>
              <a:rPr lang="en-US" sz="1400" dirty="0"/>
              <a:t>Economic Distribution : </a:t>
            </a:r>
            <a:r>
              <a:rPr lang="en-US" sz="1400" dirty="0">
                <a:hlinkClick r:id="rId6"/>
              </a:rPr>
              <a:t>https://datastudio.google.com/u/0/reporting/cf9f7cdc-6314-43bc-8afe-2b2e374d8b40/page/tEnnC</a:t>
            </a:r>
            <a:endParaRPr lang="en-US" sz="1400" dirty="0"/>
          </a:p>
          <a:p>
            <a:r>
              <a:rPr lang="en-US" sz="1400" dirty="0"/>
              <a:t>Education Distribution : </a:t>
            </a:r>
            <a:r>
              <a:rPr lang="en-US" sz="1400" dirty="0">
                <a:hlinkClick r:id="rId7"/>
              </a:rPr>
              <a:t>https://datastudio.google.com/u/0/reporting/0a3d05a5-00a6-41e9-998c-26866cc10798/page/tEnnC</a:t>
            </a:r>
            <a:endParaRPr lang="en-US" sz="1400" dirty="0"/>
          </a:p>
          <a:p>
            <a:r>
              <a:rPr lang="en-US" sz="1400" dirty="0"/>
              <a:t>Family Background : </a:t>
            </a:r>
            <a:r>
              <a:rPr lang="en-US" sz="1400" dirty="0">
                <a:hlinkClick r:id="rId8"/>
              </a:rPr>
              <a:t>https://datastudio.google.com/u/0/reporting/fdacb994-b07f-4260-bb9c-d9ca98ee05f3/page/tEnnC</a:t>
            </a:r>
            <a:endParaRPr lang="en-US" sz="1400" dirty="0"/>
          </a:p>
          <a:p>
            <a:r>
              <a:rPr lang="en-US" sz="1400" dirty="0"/>
              <a:t>Gender Distribution : </a:t>
            </a:r>
            <a:r>
              <a:rPr lang="en-US" sz="1400" dirty="0">
                <a:hlinkClick r:id="rId9"/>
              </a:rPr>
              <a:t>https://datastudio.google.com/u/0/reporting/17d22257-edc7-4c7a-80e8-21630341d422/page/tEnnC</a:t>
            </a:r>
            <a:endParaRPr lang="en-US" sz="1400" dirty="0"/>
          </a:p>
          <a:p>
            <a:r>
              <a:rPr lang="en-US" sz="1400" dirty="0"/>
              <a:t>Girls Age wise Distribution : </a:t>
            </a:r>
            <a:r>
              <a:rPr lang="en-US" sz="1400" dirty="0">
                <a:hlinkClick r:id="rId10"/>
              </a:rPr>
              <a:t>https://datastudio.google.com/u/0/reporting/699a830a-462e-4d4e-aa0d-62343496cc8b/page/tEnnC</a:t>
            </a:r>
            <a:endParaRPr lang="en-US" sz="1400" dirty="0"/>
          </a:p>
          <a:p>
            <a:r>
              <a:rPr lang="en-US" sz="1400" dirty="0"/>
              <a:t>Boys Age wise Distribution : </a:t>
            </a:r>
            <a:r>
              <a:rPr lang="en-US" sz="1400" dirty="0">
                <a:hlinkClick r:id="rId11"/>
              </a:rPr>
              <a:t>https://datastudio.google.com/u/0/reporting/221b4b4f-1ed8-4ca9-b993-6efbebda7264/page/tEnnC</a:t>
            </a:r>
            <a:endParaRPr lang="en-US" sz="1400" dirty="0"/>
          </a:p>
          <a:p>
            <a:r>
              <a:rPr lang="en-US" sz="1600" b="1" dirty="0"/>
              <a:t>Murder :</a:t>
            </a:r>
          </a:p>
          <a:p>
            <a:r>
              <a:rPr lang="en-US" sz="1400" dirty="0"/>
              <a:t>Motive across Top 5 States : </a:t>
            </a:r>
            <a:r>
              <a:rPr lang="en-US" sz="1400" dirty="0">
                <a:hlinkClick r:id="rId12"/>
              </a:rPr>
              <a:t>https://datastudio.google.com/u/0/reporting/086f7d6e-cbb6-412e-bf5b-5dc972f223f9/page/tEnnC</a:t>
            </a:r>
            <a:endParaRPr lang="en-US" sz="1400" dirty="0"/>
          </a:p>
          <a:p>
            <a:r>
              <a:rPr lang="en-US" sz="1400" dirty="0"/>
              <a:t>Murder Unlicensed Firearm Statistics : </a:t>
            </a:r>
            <a:r>
              <a:rPr lang="en-US" sz="1400" dirty="0">
                <a:hlinkClick r:id="rId13"/>
              </a:rPr>
              <a:t>https://datastudio.google.com/reporting/31890819-11c3-4bad-9143-5cda323a16de</a:t>
            </a:r>
            <a:endParaRPr lang="en-US" sz="1400" dirty="0"/>
          </a:p>
          <a:p>
            <a:r>
              <a:rPr lang="en-US" sz="1400" dirty="0"/>
              <a:t>Murder Weapons </a:t>
            </a:r>
            <a:r>
              <a:rPr lang="en-US" sz="1400" dirty="0" err="1"/>
              <a:t>LicensedVsUnlicensed</a:t>
            </a:r>
            <a:r>
              <a:rPr lang="en-US" sz="1400" dirty="0"/>
              <a:t> : </a:t>
            </a:r>
            <a:r>
              <a:rPr lang="en-US" sz="1400" dirty="0">
                <a:hlinkClick r:id="rId14"/>
              </a:rPr>
              <a:t>https://datastudio.google.com/u/0/reporting/dcbbebb2-b6a3-404d-984f-1d36f0860ddb/page/tEnnC</a:t>
            </a:r>
            <a:endParaRPr lang="en-US" sz="1400" dirty="0"/>
          </a:p>
          <a:p>
            <a:r>
              <a:rPr lang="en-US" sz="1400" dirty="0"/>
              <a:t>Murder Gender/Age Distribution: </a:t>
            </a:r>
            <a:r>
              <a:rPr lang="en-US" sz="1400" dirty="0">
                <a:hlinkClick r:id="rId15"/>
              </a:rPr>
              <a:t>https://datastudio.google.com/reporting/40c5e75a-8abf-4b82-999d-0e9f3695b990</a:t>
            </a:r>
            <a:r>
              <a:rPr lang="en-US" sz="1400" dirty="0"/>
              <a:t> </a:t>
            </a:r>
          </a:p>
          <a:p>
            <a:r>
              <a:rPr lang="en-US" sz="1600" b="1" dirty="0"/>
              <a:t>Tableau Files : 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8CBCF-DFEB-78B7-48AA-FCC1D64782B0}"/>
              </a:ext>
            </a:extLst>
          </p:cNvPr>
          <p:cNvSpPr txBox="1"/>
          <p:nvPr/>
        </p:nvSpPr>
        <p:spPr>
          <a:xfrm>
            <a:off x="1137588" y="140239"/>
            <a:ext cx="919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Reference links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20B3F1-BE5B-4D3C-8F69-B2857A32C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48123"/>
              </p:ext>
            </p:extLst>
          </p:nvPr>
        </p:nvGraphicFramePr>
        <p:xfrm>
          <a:off x="1481580" y="583188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6" imgW="914400" imgH="792417" progId="Package">
                  <p:embed/>
                </p:oleObj>
              </mc:Choice>
              <mc:Fallback>
                <p:oleObj name="Packager Shell Object" showAsIcon="1" r:id="rId16" imgW="914400" imgH="792417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20B3F1-BE5B-4D3C-8F69-B2857A32C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81580" y="583188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1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897282A7-7717-4F80-82AC-4356859FE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Aharoni" panose="02010803020104030203" pitchFamily="2" charset="-79"/>
                <a:cs typeface="Aharoni" panose="02010803020104030203" pitchFamily="2" charset="-79"/>
              </a:rPr>
              <a:t>Kidnapping</a:t>
            </a:r>
            <a:r>
              <a:rPr lang="en-US" sz="6600"/>
              <a:t> </a:t>
            </a:r>
            <a:r>
              <a:rPr lang="en-US" sz="6600">
                <a:latin typeface="Aharoni" panose="02010803020104030203" pitchFamily="2" charset="-79"/>
                <a:cs typeface="Aharoni" panose="02010803020104030203" pitchFamily="2" charset="-79"/>
              </a:rPr>
              <a:t>Statistics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_KidnapR">
            <a:extLst>
              <a:ext uri="{FF2B5EF4-FFF2-40B4-BE49-F238E27FC236}">
                <a16:creationId xmlns:a16="http://schemas.microsoft.com/office/drawing/2014/main" id="{E4176E16-25AA-492F-AC03-BFF98D065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1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4" descr="D_K_Gender">
            <a:extLst>
              <a:ext uri="{FF2B5EF4-FFF2-40B4-BE49-F238E27FC236}">
                <a16:creationId xmlns:a16="http://schemas.microsoft.com/office/drawing/2014/main" id="{4D527584-5CF1-4362-B8E1-7FA94AD6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6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_F_K_R&amp;amp;A">
            <a:extLst>
              <a:ext uri="{FF2B5EF4-FFF2-40B4-BE49-F238E27FC236}">
                <a16:creationId xmlns:a16="http://schemas.microsoft.com/office/drawing/2014/main" id="{40F0FD0A-7B11-4FD7-B718-14217E0AA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2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de3" descr="D_M_K_R&amp;amp;A">
            <a:extLst>
              <a:ext uri="{FF2B5EF4-FFF2-40B4-BE49-F238E27FC236}">
                <a16:creationId xmlns:a16="http://schemas.microsoft.com/office/drawing/2014/main" id="{98B6E4D1-C81C-4D68-8C81-24996B368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46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02AAF3-83BE-4DA3-9AAE-260A45C7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Rape Statistics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3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de3" descr="D_RapeR">
            <a:extLst>
              <a:ext uri="{FF2B5EF4-FFF2-40B4-BE49-F238E27FC236}">
                <a16:creationId xmlns:a16="http://schemas.microsoft.com/office/drawing/2014/main" id="{6F25170F-5590-4821-B38F-8241F2006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Office PowerPoint</Application>
  <PresentationFormat>Widescreen</PresentationFormat>
  <Paragraphs>30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Office Theme</vt:lpstr>
      <vt:lpstr>Package</vt:lpstr>
      <vt:lpstr>PowerPoint Presentation</vt:lpstr>
      <vt:lpstr>PowerPoint Presentation</vt:lpstr>
      <vt:lpstr>Kidnapping Statistics</vt:lpstr>
      <vt:lpstr>PowerPoint Presentation</vt:lpstr>
      <vt:lpstr>PowerPoint Presentation</vt:lpstr>
      <vt:lpstr>PowerPoint Presentation</vt:lpstr>
      <vt:lpstr>PowerPoint Presentation</vt:lpstr>
      <vt:lpstr>Rape Statistics</vt:lpstr>
      <vt:lpstr>PowerPoint Presentation</vt:lpstr>
      <vt:lpstr>PowerPoint Presentation</vt:lpstr>
      <vt:lpstr>Victims Age Group</vt:lpstr>
      <vt:lpstr>Relation To Victim Distribution</vt:lpstr>
      <vt:lpstr>Crime by Juveniles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Murder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Umeshkumar Bharti</dc:creator>
  <cp:lastModifiedBy>Avinash Vishala Nagaraja</cp:lastModifiedBy>
  <cp:revision>2</cp:revision>
  <dcterms:created xsi:type="dcterms:W3CDTF">2022-11-30T06:05:23Z</dcterms:created>
  <dcterms:modified xsi:type="dcterms:W3CDTF">2023-06-06T07:07:07Z</dcterms:modified>
</cp:coreProperties>
</file>